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2" r:id="rId3"/>
    <p:sldId id="261" r:id="rId4"/>
    <p:sldId id="302" r:id="rId5"/>
    <p:sldId id="283" r:id="rId6"/>
    <p:sldId id="284" r:id="rId7"/>
    <p:sldId id="285" r:id="rId8"/>
    <p:sldId id="288" r:id="rId9"/>
    <p:sldId id="292" r:id="rId10"/>
    <p:sldId id="293" r:id="rId11"/>
    <p:sldId id="290" r:id="rId12"/>
    <p:sldId id="291" r:id="rId13"/>
    <p:sldId id="294" r:id="rId14"/>
    <p:sldId id="295" r:id="rId15"/>
    <p:sldId id="298" r:id="rId16"/>
    <p:sldId id="299" r:id="rId17"/>
    <p:sldId id="296" r:id="rId18"/>
    <p:sldId id="297" r:id="rId19"/>
    <p:sldId id="300" r:id="rId20"/>
    <p:sldId id="278" r:id="rId21"/>
    <p:sldId id="310" r:id="rId2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6D2A"/>
    <a:srgbClr val="FF0000"/>
    <a:srgbClr val="0000FF"/>
    <a:srgbClr val="0F05DB"/>
    <a:srgbClr val="000000"/>
    <a:srgbClr val="FF3300"/>
    <a:srgbClr val="2B166E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588"/>
    <p:restoredTop sz="86414"/>
  </p:normalViewPr>
  <p:slideViewPr>
    <p:cSldViewPr showGuides="1">
      <p:cViewPr varScale="1">
        <p:scale>
          <a:sx n="114" d="100"/>
          <a:sy n="114" d="100"/>
        </p:scale>
        <p:origin x="-2424" y="-96"/>
      </p:cViewPr>
      <p:guideLst>
        <p:guide orient="horz" pos="2182"/>
        <p:guide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115" descr="55108"/>
          <p:cNvPicPr>
            <a:picLocks noChangeAspect="1"/>
          </p:cNvPicPr>
          <p:nvPr/>
        </p:nvPicPr>
        <p:blipFill>
          <a:blip r:embed="rId3" cstate="print"/>
          <a:srcRect r="20380" b="20709"/>
          <a:stretch>
            <a:fillRect/>
          </a:stretch>
        </p:blipFill>
        <p:spPr>
          <a:xfrm>
            <a:off x="0" y="3132138"/>
            <a:ext cx="2268538" cy="3725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3116"/>
          <p:cNvSpPr/>
          <p:nvPr/>
        </p:nvSpPr>
        <p:spPr>
          <a:xfrm>
            <a:off x="0" y="0"/>
            <a:ext cx="2268538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45240D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文本框 3117"/>
          <p:cNvSpPr txBox="1"/>
          <p:nvPr/>
        </p:nvSpPr>
        <p:spPr>
          <a:xfrm>
            <a:off x="339725" y="365125"/>
            <a:ext cx="11080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Company</a:t>
            </a:r>
          </a:p>
          <a:p>
            <a:pPr lvl="0" indent="0" algn="ctr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2266950" y="3143250"/>
            <a:ext cx="6877050" cy="7429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/>
          <a:lstStyle>
            <a:lvl1pPr lvl="0">
              <a:defRPr sz="48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276475" y="4419600"/>
            <a:ext cx="6334125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60499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89204" cy="60499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69842" cy="4876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3158" y="1447800"/>
            <a:ext cx="4069842" cy="4876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68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27" name="图片 1066" descr="e_12p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112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矩形 1067"/>
          <p:cNvSpPr/>
          <p:nvPr/>
        </p:nvSpPr>
        <p:spPr>
          <a:xfrm>
            <a:off x="0" y="1125538"/>
            <a:ext cx="9144000" cy="714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文本占位符 1026"/>
          <p:cNvSpPr>
            <a:spLocks noGrp="1"/>
          </p:cNvSpPr>
          <p:nvPr>
            <p:ph type="body"/>
          </p:nvPr>
        </p:nvSpPr>
        <p:spPr>
          <a:xfrm>
            <a:off x="457200" y="1447800"/>
            <a:ext cx="8305800" cy="4876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5867400" y="6486525"/>
            <a:ext cx="2895600" cy="298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lang="en-US" alt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09600" y="6480175"/>
            <a:ext cx="1295400" cy="2921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  <p:sp>
        <p:nvSpPr>
          <p:cNvPr id="1032" name="标题 1025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629400" cy="5635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0307;&#32946;&#35838;&#28436;&#31034;.ex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3454;&#36341;&#35838;&#28436;&#31034;.exe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328;&#19987;&#19994;&#36873;&#35838;&#28436;&#31034;.ex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5838;&#31243;&#36864;&#36873;&#28436;&#31034;.exe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35838;&#24773;&#20917;&#26597;&#35810;&#28436;&#31034;.exe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27;&#20837;&#32593;&#19978;&#36873;&#35838;&#31995;&#32479;&#28436;&#31034;.ex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6477;&#24030;&#30005;&#23376;&#31185;&#25216;&#22823;&#23398;&#23398;&#29983;&#32593;&#19978;&#36873;&#35838;&#25351;&#21335;&#65288;&#26032;&#20462;&#25913;0901&#65289;\&#36873;&#26222;&#36890;&#29702;&#35770;&#35838;&#28436;&#31034;.ex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2049"/>
          <p:cNvSpPr>
            <a:spLocks noGrp="1"/>
          </p:cNvSpPr>
          <p:nvPr>
            <p:ph type="ctrTitle"/>
          </p:nvPr>
        </p:nvSpPr>
        <p:spPr>
          <a:xfrm>
            <a:off x="2266950" y="2565400"/>
            <a:ext cx="6877050" cy="1511300"/>
          </a:xfrm>
        </p:spPr>
        <p:txBody>
          <a:bodyPr anchor="ctr"/>
          <a:lstStyle/>
          <a:p>
            <a:pPr algn="ctr" defTabSz="914400">
              <a:buNone/>
            </a:pPr>
            <a: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  <a:t>杭州电子科技大学</a:t>
            </a:r>
            <a:b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</a:br>
            <a:r>
              <a:rPr lang="zh-CN" altLang="en-US" sz="5000" kern="1200" baseline="0" dirty="0">
                <a:latin typeface="+mj-lt"/>
                <a:ea typeface="隶书" panose="02010509060101010101" pitchFamily="49" charset="-122"/>
                <a:cs typeface="+mj-cs"/>
              </a:rPr>
              <a:t>学生网上选课指南</a:t>
            </a:r>
            <a:endParaRPr lang="en-US" altLang="zh-CN" sz="5000" kern="1200" baseline="0">
              <a:latin typeface="+mj-lt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3074" name="副标题 2050"/>
          <p:cNvSpPr>
            <a:spLocks noGrp="1"/>
          </p:cNvSpPr>
          <p:nvPr>
            <p:ph type="subTitle" idx="1"/>
          </p:nvPr>
        </p:nvSpPr>
        <p:spPr>
          <a:xfrm>
            <a:off x="3924300" y="4868863"/>
            <a:ext cx="3887788" cy="649287"/>
          </a:xfrm>
        </p:spPr>
        <p:txBody>
          <a:bodyPr anchor="t"/>
          <a:lstStyle/>
          <a:p>
            <a:pPr defTabSz="914400"/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</a:p>
          <a:p>
            <a:pPr defTabSz="914400"/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defTabSz="914400"/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体育课网上选课操作界面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2290" name="内容占位符 101381">
            <a:hlinkClick r:id="rId3" action="ppaction://program"/>
          </p:cNvPr>
          <p:cNvGraphicFramePr>
            <a:graphicFrameLocks/>
          </p:cNvGraphicFramePr>
          <p:nvPr>
            <p:ph idx="1"/>
          </p:nvPr>
        </p:nvGraphicFramePr>
        <p:xfrm>
          <a:off x="6804025" y="5661025"/>
          <a:ext cx="1581150" cy="792163"/>
        </p:xfrm>
        <a:graphic>
          <a:graphicData uri="http://schemas.openxmlformats.org/presentationml/2006/ole">
            <p:oleObj spid="_x0000_s24577" r:id="rId4" imgW="1066800" imgH="457200" progId="Package">
              <p:embed/>
            </p:oleObj>
          </a:graphicData>
        </a:graphic>
      </p:graphicFrame>
      <p:sp>
        <p:nvSpPr>
          <p:cNvPr id="12291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12292" name="图片 2" descr="UJY{(ZV219484ZD4GG}K}3H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513" y="1166813"/>
            <a:ext cx="9107487" cy="449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98305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561263" cy="563563"/>
          </a:xfrm>
        </p:spPr>
        <p:txBody>
          <a:bodyPr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实践课网上选课操作流程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4" name="文本占位符 98306"/>
          <p:cNvSpPr>
            <a:spLocks noGrp="1"/>
          </p:cNvSpPr>
          <p:nvPr>
            <p:ph idx="1"/>
          </p:nvPr>
        </p:nvSpPr>
        <p:spPr>
          <a:xfrm>
            <a:off x="468313" y="1341438"/>
            <a:ext cx="7993062" cy="5040312"/>
          </a:xfrm>
        </p:spPr>
        <p:txBody>
          <a:bodyPr anchor="t"/>
          <a:lstStyle/>
          <a:p>
            <a:pPr marL="0" indent="0">
              <a:lnSpc>
                <a:spcPct val="80000"/>
              </a:lnSpc>
            </a:pPr>
            <a:r>
              <a:rPr lang="zh-CN" altLang="en-US" sz="32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实践课的选课操作步骤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）选实践课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“课程名称”处出现该年级专业所开设的实践课程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）选择“实践课程”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）查看“项目信息”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）选择“实践组”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提示选课成功，选择的实践项目出现在已选择的实践项目中，完成选课。</a:t>
            </a:r>
          </a:p>
        </p:txBody>
      </p:sp>
      <p:sp>
        <p:nvSpPr>
          <p:cNvPr id="13315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993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实践课网上选课操作界面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38" name="图片 993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1196975"/>
            <a:ext cx="8675688" cy="4464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39" name="内容占位符 99333">
            <a:hlinkClick r:id="rId4" action="ppaction://program"/>
          </p:cNvPr>
          <p:cNvGraphicFramePr>
            <a:graphicFrameLocks/>
          </p:cNvGraphicFramePr>
          <p:nvPr>
            <p:ph idx="1"/>
          </p:nvPr>
        </p:nvGraphicFramePr>
        <p:xfrm>
          <a:off x="6819900" y="5592763"/>
          <a:ext cx="1549400" cy="857250"/>
        </p:xfrm>
        <a:graphic>
          <a:graphicData uri="http://schemas.openxmlformats.org/presentationml/2006/ole">
            <p:oleObj spid="_x0000_s26625" r:id="rId5" imgW="1523880" imgH="712440" progId="Package">
              <p:embed/>
            </p:oleObj>
          </a:graphicData>
        </a:graphic>
      </p:graphicFrame>
      <p:sp>
        <p:nvSpPr>
          <p:cNvPr id="14340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02401"/>
          <p:cNvSpPr>
            <a:spLocks noGrp="1"/>
          </p:cNvSpPr>
          <p:nvPr>
            <p:ph type="title"/>
          </p:nvPr>
        </p:nvSpPr>
        <p:spPr>
          <a:xfrm>
            <a:off x="1692275" y="333375"/>
            <a:ext cx="7451725" cy="563563"/>
          </a:xfrm>
        </p:spPr>
        <p:txBody>
          <a:bodyPr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通识选修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2" name="文本占位符 102402"/>
          <p:cNvSpPr>
            <a:spLocks noGrp="1"/>
          </p:cNvSpPr>
          <p:nvPr>
            <p:ph idx="1"/>
          </p:nvPr>
        </p:nvSpPr>
        <p:spPr>
          <a:xfrm>
            <a:off x="539750" y="1670050"/>
            <a:ext cx="8424863" cy="4711700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通识选修课的选课操作步骤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）选通识选修课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）选择课程性质、余量、课程归属、上课时间、上课校区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）在要选的课程前的“选课”和“预订教材”中打“√”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）点击“提交”完成选课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B06D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所选课程出现在“已选课程”中，完成选课。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0342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通识选修课网上选课操作界面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" y="1799590"/>
            <a:ext cx="9038590" cy="3575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06497"/>
          <p:cNvSpPr>
            <a:spLocks noGrp="1"/>
          </p:cNvSpPr>
          <p:nvPr>
            <p:ph type="title"/>
          </p:nvPr>
        </p:nvSpPr>
        <p:spPr>
          <a:xfrm>
            <a:off x="1835150" y="333375"/>
            <a:ext cx="6913563" cy="563563"/>
          </a:xfrm>
        </p:spPr>
        <p:txBody>
          <a:bodyPr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跨专业选课网上选课操作流程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0" name="文本占位符 106498"/>
          <p:cNvSpPr>
            <a:spLocks noGrp="1"/>
          </p:cNvSpPr>
          <p:nvPr>
            <p:ph idx="1"/>
          </p:nvPr>
        </p:nvSpPr>
        <p:spPr>
          <a:xfrm>
            <a:off x="539750" y="1670050"/>
            <a:ext cx="8604250" cy="4711700"/>
          </a:xfrm>
        </p:spPr>
        <p:txBody>
          <a:bodyPr anchor="t"/>
          <a:lstStyle/>
          <a:p>
            <a:pPr marL="0" indent="0">
              <a:lnSpc>
                <a:spcPct val="8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跨专业选课的操作步骤</a:t>
            </a:r>
            <a:r>
              <a:rPr lang="zh-CN" altLang="en-US" sz="1400" dirty="0">
                <a:ea typeface="宋体" panose="02010600030101010101" pitchFamily="2" charset="-122"/>
              </a:rPr>
              <a:t>            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ea typeface="宋体" panose="02010600030101010101" pitchFamily="2" charset="-122"/>
              </a:rPr>
              <a:t>         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对于修读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二专业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的学生以及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重修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的学生，可以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在第二轮选课中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通过跨专业选课选修其它专业或年级的课程。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）选普通理论课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）点击“跨专业选课”，并在弹出窗口中选择相应学院、专业、年级 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）点击选定，进入所查找专业的课程界面 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）按普通理论课的选课步骤完成选课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如果点击“跨专业选课”、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课程名称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课程代码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等无反映或不能弹出新窗口，请按住</a:t>
            </a:r>
            <a:r>
              <a:rPr lang="en-US" altLang="zh-CN" sz="180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"CTRL"</a:t>
            </a:r>
            <a:r>
              <a:rPr lang="zh-CN" altLang="en-US" sz="1800" dirty="0">
                <a:solidFill>
                  <a:srgbClr val="7347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键点击再试！</a:t>
            </a:r>
          </a:p>
        </p:txBody>
      </p:sp>
      <p:sp>
        <p:nvSpPr>
          <p:cNvPr id="17411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0752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跨专业选课网上选课操作界面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434" name="内容占位符 107527">
            <a:hlinkClick r:id="rId3" action="ppaction://program"/>
          </p:cNvPr>
          <p:cNvGraphicFramePr>
            <a:graphicFrameLocks/>
          </p:cNvGraphicFramePr>
          <p:nvPr>
            <p:ph idx="1"/>
          </p:nvPr>
        </p:nvGraphicFramePr>
        <p:xfrm>
          <a:off x="6443663" y="5516563"/>
          <a:ext cx="1800225" cy="792162"/>
        </p:xfrm>
        <a:graphic>
          <a:graphicData uri="http://schemas.openxmlformats.org/presentationml/2006/ole">
            <p:oleObj spid="_x0000_s28673" r:id="rId4" imgW="1200150" imgH="457200" progId="Package">
              <p:embed/>
            </p:oleObj>
          </a:graphicData>
        </a:graphic>
      </p:graphicFrame>
      <p:sp>
        <p:nvSpPr>
          <p:cNvPr id="18435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18436" name="图片 3" descr="23MM@X(O_S1BB$XPZZU4S_C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75" y="1177925"/>
            <a:ext cx="9128125" cy="433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2" descr="8ZV2CG}~L~E5$8P]1ANY2PE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45075" y="1447800"/>
            <a:ext cx="3962400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、学生网上选课退选操作流程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8" name="文本占位符 104450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218488" cy="3781425"/>
          </a:xfrm>
        </p:spPr>
        <p:txBody>
          <a:bodyPr anchor="t"/>
          <a:lstStyle/>
          <a:p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课程退选操作步骤</a:t>
            </a:r>
          </a:p>
          <a:p>
            <a:pPr>
              <a:lnSpc>
                <a:spcPct val="130000"/>
              </a:lnSpc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ct val="6000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）可直接进入在所要退选课程的选课页面，如：退选普通理论课，要普通理论课选课页面。</a:t>
            </a:r>
          </a:p>
          <a:p>
            <a:pPr algn="just">
              <a:lnSpc>
                <a:spcPct val="130000"/>
              </a:lnSpc>
              <a:spcBef>
                <a:spcPct val="6000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）选中要退选的课程，点击“删除”或“退选” 即可完成课程退选，系统会提示删除成功。</a:t>
            </a:r>
          </a:p>
        </p:txBody>
      </p:sp>
      <p:graphicFrame>
        <p:nvGraphicFramePr>
          <p:cNvPr id="19459" name="内容占位符 104453">
            <a:hlinkClick r:id="rId3" action="ppaction://program"/>
          </p:cNvPr>
          <p:cNvGraphicFramePr>
            <a:graphicFrameLocks/>
          </p:cNvGraphicFramePr>
          <p:nvPr>
            <p:ph sz="half" idx="2"/>
          </p:nvPr>
        </p:nvGraphicFramePr>
        <p:xfrm>
          <a:off x="6804025" y="5445125"/>
          <a:ext cx="1512888" cy="792163"/>
        </p:xfrm>
        <a:graphic>
          <a:graphicData uri="http://schemas.openxmlformats.org/presentationml/2006/ole">
            <p:oleObj spid="_x0000_s32769" r:id="rId4" imgW="1066800" imgH="457200" progId="Package">
              <p:embed/>
            </p:oleObj>
          </a:graphicData>
        </a:graphic>
      </p:graphicFrame>
      <p:sp>
        <p:nvSpPr>
          <p:cNvPr id="19460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0547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、学生网上选课查询操作流程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2" name="文本占位符 105474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075613" cy="3925888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选课查询操作步骤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）学生选课情况查询</a:t>
            </a: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）核实所选的普通理论课及实验课、体育课、实践课、通识选修课 </a:t>
            </a:r>
          </a:p>
          <a:p>
            <a:pPr algn="just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）确认无误后关闭窗口。</a:t>
            </a:r>
          </a:p>
        </p:txBody>
      </p:sp>
      <p:graphicFrame>
        <p:nvGraphicFramePr>
          <p:cNvPr id="20483" name="内容占位符 105475">
            <a:hlinkClick r:id="rId3" action="ppaction://program"/>
          </p:cNvPr>
          <p:cNvGraphicFramePr>
            <a:graphicFrameLocks/>
          </p:cNvGraphicFramePr>
          <p:nvPr>
            <p:ph sz="half" idx="2"/>
          </p:nvPr>
        </p:nvGraphicFramePr>
        <p:xfrm>
          <a:off x="6372225" y="5300663"/>
          <a:ext cx="1943100" cy="792162"/>
        </p:xfrm>
        <a:graphic>
          <a:graphicData uri="http://schemas.openxmlformats.org/presentationml/2006/ole">
            <p:oleObj spid="_x0000_s33793" r:id="rId4" imgW="1333500" imgH="457200" progId="Package">
              <p:embed/>
            </p:oleObj>
          </a:graphicData>
        </a:graphic>
      </p:graphicFrame>
      <p:sp>
        <p:nvSpPr>
          <p:cNvPr id="20484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08545"/>
          <p:cNvSpPr>
            <a:spLocks noGrp="1"/>
          </p:cNvSpPr>
          <p:nvPr>
            <p:ph type="title"/>
          </p:nvPr>
        </p:nvSpPr>
        <p:spPr>
          <a:xfrm>
            <a:off x="2268538" y="333375"/>
            <a:ext cx="6480175" cy="563563"/>
          </a:xfrm>
        </p:spPr>
        <p:txBody>
          <a:bodyPr anchor="ctr"/>
          <a:lstStyle/>
          <a:p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、退出网上选课操作流程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6" name="文本占位符 108546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3919538"/>
          </a:xfrm>
        </p:spPr>
        <p:txBody>
          <a:bodyPr anchor="t"/>
          <a:lstStyle/>
          <a:p>
            <a:r>
              <a:rPr lang="zh-CN" altLang="en-US" sz="32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退出网上选课系统</a:t>
            </a:r>
          </a:p>
          <a:p>
            <a:pPr>
              <a:buNone/>
            </a:pPr>
            <a:endParaRPr lang="zh-CN" altLang="en-US" sz="32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  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若完成选课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查询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退选等操后，可通过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pitchFamily="2" charset="-122"/>
              </a:rPr>
              <a:t>关闭选课页面</a:t>
            </a:r>
            <a:r>
              <a:rPr lang="zh-CN" altLang="en-US" dirty="0">
                <a:solidFill>
                  <a:srgbClr val="0000FF"/>
                </a:solidFill>
                <a:ea typeface="宋体" panose="02010600030101010101" pitchFamily="2" charset="-122"/>
              </a:rPr>
              <a:t>，直接退出网上选课系统。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占位符 89090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4654550"/>
          </a:xfrm>
        </p:spPr>
        <p:txBody>
          <a:bodyPr anchor="t"/>
          <a:lstStyle/>
          <a:p>
            <a:r>
              <a:rPr lang="zh-CN" altLang="en-US" sz="36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选择课程类型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学生针对不同课程类型进行选课，选课类型分为：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选普通理论课及实验课</a:t>
            </a:r>
            <a:endParaRPr lang="en-US" altLang="zh-CN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选体育课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选实践课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选通识选修课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4098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副标题 82946"/>
          <p:cNvSpPr>
            <a:spLocks noGrp="1"/>
          </p:cNvSpPr>
          <p:nvPr>
            <p:ph type="subTitle" idx="1"/>
          </p:nvPr>
        </p:nvSpPr>
        <p:spPr>
          <a:xfrm>
            <a:off x="3419475" y="4868863"/>
            <a:ext cx="5184775" cy="741362"/>
          </a:xfrm>
        </p:spPr>
        <p:txBody>
          <a:bodyPr anchor="t"/>
          <a:lstStyle/>
          <a:p>
            <a:pPr defTabSz="914400"/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</a:p>
        </p:txBody>
      </p:sp>
      <p:sp>
        <p:nvSpPr>
          <p:cNvPr id="82948" name="矩形 82947"/>
          <p:cNvSpPr/>
          <p:nvPr/>
        </p:nvSpPr>
        <p:spPr>
          <a:xfrm>
            <a:off x="2339975" y="1844675"/>
            <a:ext cx="68040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lnSpc>
                <a:spcPct val="200000"/>
              </a:lnSpc>
            </a:pPr>
            <a:r>
              <a:rPr lang="zh-CN" altLang="en-US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教务处选排课办公室设在下沙校区行政楼</a:t>
            </a:r>
            <a:r>
              <a:rPr lang="en-US" altLang="zh-CN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106</a:t>
            </a:r>
            <a:r>
              <a:rPr lang="zh-CN" altLang="en-US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，联系电话：</a:t>
            </a:r>
            <a:r>
              <a:rPr lang="en-US" altLang="zh-CN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86915015</a:t>
            </a:r>
            <a:r>
              <a:rPr lang="zh-CN" altLang="en-US" sz="32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。</a:t>
            </a:r>
            <a:endParaRPr lang="zh-CN" altLang="en-US" sz="3200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副标题 121857"/>
          <p:cNvSpPr>
            <a:spLocks noGrp="1"/>
          </p:cNvSpPr>
          <p:nvPr>
            <p:ph type="subTitle" idx="1"/>
          </p:nvPr>
        </p:nvSpPr>
        <p:spPr>
          <a:xfrm>
            <a:off x="3708400" y="5229225"/>
            <a:ext cx="4608513" cy="381000"/>
          </a:xfrm>
        </p:spPr>
        <p:txBody>
          <a:bodyPr anchor="t"/>
          <a:lstStyle/>
          <a:p>
            <a:pPr defTabSz="914400"/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http://jxgl.hdu.edu.cn</a:t>
            </a:r>
          </a:p>
        </p:txBody>
      </p:sp>
      <p:sp>
        <p:nvSpPr>
          <p:cNvPr id="121859" name="矩形 121858"/>
          <p:cNvSpPr/>
          <p:nvPr/>
        </p:nvSpPr>
        <p:spPr>
          <a:xfrm>
            <a:off x="2339975" y="1125538"/>
            <a:ext cx="680402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6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祝同学学习愉快！</a:t>
            </a:r>
          </a:p>
          <a:p>
            <a:pPr algn="ctr"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谢谢！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65537"/>
          <p:cNvSpPr>
            <a:spLocks noGrp="1"/>
          </p:cNvSpPr>
          <p:nvPr>
            <p:ph type="title"/>
          </p:nvPr>
        </p:nvSpPr>
        <p:spPr>
          <a:xfrm>
            <a:off x="2268538" y="333375"/>
            <a:ext cx="6480175" cy="563563"/>
          </a:xfrm>
        </p:spPr>
        <p:txBody>
          <a:bodyPr anchor="ctr"/>
          <a:lstStyle/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学生网上选课操作流程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122" name="组合 65547"/>
          <p:cNvGrpSpPr/>
          <p:nvPr/>
        </p:nvGrpSpPr>
        <p:grpSpPr>
          <a:xfrm>
            <a:off x="3348038" y="1412875"/>
            <a:ext cx="2295525" cy="647700"/>
            <a:chOff x="1927" y="890"/>
            <a:chExt cx="1446" cy="408"/>
          </a:xfrm>
        </p:grpSpPr>
        <p:sp>
          <p:nvSpPr>
            <p:cNvPr id="5123" name="圆角矩形 65540"/>
            <p:cNvSpPr/>
            <p:nvPr/>
          </p:nvSpPr>
          <p:spPr>
            <a:xfrm>
              <a:off x="1927" y="890"/>
              <a:ext cx="1446" cy="408"/>
            </a:xfrm>
            <a:prstGeom prst="roundRect">
              <a:avLst>
                <a:gd name="adj" fmla="val 11921"/>
              </a:avLst>
            </a:prstGeom>
            <a:solidFill>
              <a:schemeClr val="accent1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5124" name="任意多边形 65541"/>
            <p:cNvSpPr/>
            <p:nvPr/>
          </p:nvSpPr>
          <p:spPr>
            <a:xfrm>
              <a:off x="2017" y="933"/>
              <a:ext cx="721" cy="335"/>
            </a:xfrm>
            <a:custGeom>
              <a:avLst/>
              <a:gdLst/>
              <a:ahLst/>
              <a:cxnLst/>
              <a:rect l="0" t="0" r="0" b="0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59F84"/>
                </a:gs>
                <a:gs pos="50000">
                  <a:schemeClr val="accent1">
                    <a:alpha val="0"/>
                  </a:schemeClr>
                </a:gs>
                <a:gs pos="100000">
                  <a:srgbClr val="C59F84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3" name="文本框 65542"/>
            <p:cNvSpPr txBox="1"/>
            <p:nvPr/>
          </p:nvSpPr>
          <p:spPr>
            <a:xfrm>
              <a:off x="1927" y="981"/>
              <a:ext cx="140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zh-CN" altLang="en-US" sz="2000" b="1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进入网上选课系统</a:t>
              </a:r>
              <a:endPara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6" name="组合 65548"/>
          <p:cNvGrpSpPr/>
          <p:nvPr/>
        </p:nvGrpSpPr>
        <p:grpSpPr>
          <a:xfrm>
            <a:off x="3419475" y="5589588"/>
            <a:ext cx="2297113" cy="647700"/>
            <a:chOff x="1926" y="890"/>
            <a:chExt cx="1447" cy="408"/>
          </a:xfrm>
        </p:grpSpPr>
        <p:sp>
          <p:nvSpPr>
            <p:cNvPr id="5127" name="圆角矩形 65549"/>
            <p:cNvSpPr/>
            <p:nvPr/>
          </p:nvSpPr>
          <p:spPr>
            <a:xfrm>
              <a:off x="1927" y="890"/>
              <a:ext cx="1446" cy="408"/>
            </a:xfrm>
            <a:prstGeom prst="roundRect">
              <a:avLst>
                <a:gd name="adj" fmla="val 11921"/>
              </a:avLst>
            </a:prstGeom>
            <a:solidFill>
              <a:schemeClr val="accent1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5128" name="任意多边形 65550"/>
            <p:cNvSpPr/>
            <p:nvPr/>
          </p:nvSpPr>
          <p:spPr>
            <a:xfrm>
              <a:off x="2017" y="933"/>
              <a:ext cx="721" cy="335"/>
            </a:xfrm>
            <a:custGeom>
              <a:avLst/>
              <a:gdLst/>
              <a:ahLst/>
              <a:cxnLst/>
              <a:rect l="0" t="0" r="0" b="0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C59F84"/>
                </a:gs>
                <a:gs pos="50000">
                  <a:schemeClr val="accent1">
                    <a:alpha val="0"/>
                  </a:schemeClr>
                </a:gs>
                <a:gs pos="100000">
                  <a:srgbClr val="C59F84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2" name="文本框 65551"/>
            <p:cNvSpPr txBox="1"/>
            <p:nvPr/>
          </p:nvSpPr>
          <p:spPr>
            <a:xfrm>
              <a:off x="1926" y="981"/>
              <a:ext cx="140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zh-CN" altLang="en-US" sz="2000" b="1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退出网上选课系统</a:t>
              </a:r>
              <a:endPara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30" name="圆角矩形 65553"/>
          <p:cNvSpPr/>
          <p:nvPr/>
        </p:nvSpPr>
        <p:spPr>
          <a:xfrm>
            <a:off x="1763713" y="2205038"/>
            <a:ext cx="720725" cy="3311525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5556" name="文本框 65555"/>
          <p:cNvSpPr txBox="1"/>
          <p:nvPr/>
        </p:nvSpPr>
        <p:spPr>
          <a:xfrm>
            <a:off x="1908175" y="2349500"/>
            <a:ext cx="360363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选普通理论课及实验课</a:t>
            </a:r>
            <a:endParaRPr lang="zh-CN" altLang="en-US" sz="2000" b="1" noProof="1"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圆角矩形 65562"/>
          <p:cNvSpPr/>
          <p:nvPr/>
        </p:nvSpPr>
        <p:spPr>
          <a:xfrm>
            <a:off x="3492500" y="4724400"/>
            <a:ext cx="2159000" cy="574675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5564" name="文本框 65563"/>
          <p:cNvSpPr txBox="1"/>
          <p:nvPr/>
        </p:nvSpPr>
        <p:spPr>
          <a:xfrm>
            <a:off x="3635375" y="4797425"/>
            <a:ext cx="17986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选课情况查询</a:t>
            </a:r>
            <a:endParaRPr lang="zh-CN" altLang="en-US" sz="2000" b="1" noProof="1"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4" name="组合 65576"/>
          <p:cNvGrpSpPr/>
          <p:nvPr/>
        </p:nvGrpSpPr>
        <p:grpSpPr>
          <a:xfrm>
            <a:off x="6588125" y="2205038"/>
            <a:ext cx="720725" cy="2374900"/>
            <a:chOff x="3243" y="1480"/>
            <a:chExt cx="454" cy="1496"/>
          </a:xfrm>
        </p:grpSpPr>
        <p:sp>
          <p:nvSpPr>
            <p:cNvPr id="5135" name="圆角矩形 65565"/>
            <p:cNvSpPr/>
            <p:nvPr/>
          </p:nvSpPr>
          <p:spPr>
            <a:xfrm>
              <a:off x="3243" y="1480"/>
              <a:ext cx="454" cy="1496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67" name="文本框 65566"/>
            <p:cNvSpPr txBox="1"/>
            <p:nvPr/>
          </p:nvSpPr>
          <p:spPr>
            <a:xfrm>
              <a:off x="3334" y="1525"/>
              <a:ext cx="227" cy="1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选通识选修课</a:t>
              </a:r>
              <a:endPara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37" name="组合 65577"/>
          <p:cNvGrpSpPr/>
          <p:nvPr/>
        </p:nvGrpSpPr>
        <p:grpSpPr>
          <a:xfrm>
            <a:off x="5364163" y="2492375"/>
            <a:ext cx="720725" cy="1511300"/>
            <a:chOff x="2562" y="1480"/>
            <a:chExt cx="454" cy="952"/>
          </a:xfrm>
        </p:grpSpPr>
        <p:sp>
          <p:nvSpPr>
            <p:cNvPr id="5138" name="圆角矩形 65568"/>
            <p:cNvSpPr/>
            <p:nvPr/>
          </p:nvSpPr>
          <p:spPr>
            <a:xfrm>
              <a:off x="2562" y="1480"/>
              <a:ext cx="454" cy="952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70" name="文本框 65569"/>
            <p:cNvSpPr txBox="1"/>
            <p:nvPr/>
          </p:nvSpPr>
          <p:spPr>
            <a:xfrm>
              <a:off x="2653" y="1525"/>
              <a:ext cx="22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选实践课</a:t>
              </a:r>
              <a:endPara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40" name="组合 65579"/>
          <p:cNvGrpSpPr/>
          <p:nvPr/>
        </p:nvGrpSpPr>
        <p:grpSpPr>
          <a:xfrm>
            <a:off x="2987675" y="2492375"/>
            <a:ext cx="720725" cy="1511300"/>
            <a:chOff x="1292" y="1480"/>
            <a:chExt cx="454" cy="952"/>
          </a:xfrm>
        </p:grpSpPr>
        <p:sp>
          <p:nvSpPr>
            <p:cNvPr id="5141" name="圆角矩形 65574"/>
            <p:cNvSpPr/>
            <p:nvPr/>
          </p:nvSpPr>
          <p:spPr>
            <a:xfrm>
              <a:off x="1292" y="1480"/>
              <a:ext cx="454" cy="952"/>
            </a:xfrm>
            <a:prstGeom prst="roundRect">
              <a:avLst>
                <a:gd name="adj" fmla="val 11921"/>
              </a:avLst>
            </a:prstGeom>
            <a:solidFill>
              <a:schemeClr val="accent2"/>
            </a:solidFill>
            <a:ln w="381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5576" name="文本框 65575"/>
            <p:cNvSpPr txBox="1"/>
            <p:nvPr/>
          </p:nvSpPr>
          <p:spPr>
            <a:xfrm>
              <a:off x="1383" y="1525"/>
              <a:ext cx="22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选体育课</a:t>
              </a:r>
              <a:endParaRPr lang="zh-CN" altLang="en-US" sz="2000" b="1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3" name="直接连接符 65580"/>
          <p:cNvSpPr/>
          <p:nvPr/>
        </p:nvSpPr>
        <p:spPr>
          <a:xfrm>
            <a:off x="4500563" y="206057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4" name="直接连接符 65581"/>
          <p:cNvSpPr/>
          <p:nvPr/>
        </p:nvSpPr>
        <p:spPr>
          <a:xfrm>
            <a:off x="4572000" y="5300663"/>
            <a:ext cx="0" cy="3603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45" name="直接连接符 65582"/>
          <p:cNvSpPr/>
          <p:nvPr/>
        </p:nvSpPr>
        <p:spPr>
          <a:xfrm>
            <a:off x="4572000" y="4221163"/>
            <a:ext cx="0" cy="5762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46" name="直接连接符 65583"/>
          <p:cNvSpPr/>
          <p:nvPr/>
        </p:nvSpPr>
        <p:spPr>
          <a:xfrm>
            <a:off x="2484438" y="4221163"/>
            <a:ext cx="41751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7" name="直接连接符 65584"/>
          <p:cNvSpPr/>
          <p:nvPr/>
        </p:nvSpPr>
        <p:spPr>
          <a:xfrm>
            <a:off x="3348038" y="4005263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8" name="直接连接符 65586"/>
          <p:cNvSpPr/>
          <p:nvPr/>
        </p:nvSpPr>
        <p:spPr>
          <a:xfrm>
            <a:off x="5795963" y="4005263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9" name="直接连接符 65587"/>
          <p:cNvSpPr/>
          <p:nvPr/>
        </p:nvSpPr>
        <p:spPr>
          <a:xfrm>
            <a:off x="2411413" y="2276475"/>
            <a:ext cx="42481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0" name="直接连接符 65588"/>
          <p:cNvSpPr/>
          <p:nvPr/>
        </p:nvSpPr>
        <p:spPr>
          <a:xfrm>
            <a:off x="3276600" y="2276475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1" name="直接连接符 65590"/>
          <p:cNvSpPr/>
          <p:nvPr/>
        </p:nvSpPr>
        <p:spPr>
          <a:xfrm>
            <a:off x="5724525" y="2276475"/>
            <a:ext cx="0" cy="215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2" name="直接连接符 65592"/>
          <p:cNvSpPr/>
          <p:nvPr/>
        </p:nvSpPr>
        <p:spPr>
          <a:xfrm>
            <a:off x="4500563" y="1989138"/>
            <a:ext cx="0" cy="2873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53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占位符 110594"/>
          <p:cNvSpPr>
            <a:spLocks noGrp="1"/>
          </p:cNvSpPr>
          <p:nvPr>
            <p:ph idx="1"/>
          </p:nvPr>
        </p:nvSpPr>
        <p:spPr>
          <a:xfrm>
            <a:off x="539750" y="1670050"/>
            <a:ext cx="8604250" cy="4654550"/>
          </a:xfrm>
        </p:spPr>
        <p:txBody>
          <a:bodyPr anchor="t"/>
          <a:lstStyle/>
          <a:p>
            <a:pPr marL="0" indent="0"/>
            <a:r>
              <a:rPr lang="zh-CN" altLang="en-US" sz="3600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进入网上选课系统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路径：杭电主页面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数字杭电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选课系统（页面右下角）</a:t>
            </a:r>
            <a:r>
              <a:rPr lang="en-US" altLang="zh-CN" sz="1800" i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1800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solidFill>
                  <a:srgbClr val="2B166E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:(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1)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初次登陆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用户名为学号，初始密码</a:t>
            </a: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为身份证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号码后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（无身份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证件</a:t>
            </a:r>
            <a:r>
              <a:rPr lang="zh-CN" altLang="en-US" sz="1800" smtClean="0">
                <a:latin typeface="宋体" panose="02010600030101010101" pitchFamily="2" charset="-122"/>
                <a:ea typeface="宋体" panose="02010600030101010101" pitchFamily="2" charset="-122"/>
              </a:rPr>
              <a:t>号码为学号）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1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进入系统后，请务必修改自己的密码，否则后果自负。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仔细核对个人信息，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若有问题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，直接在网上修改并提交。</a:t>
            </a:r>
          </a:p>
        </p:txBody>
      </p:sp>
      <p:sp>
        <p:nvSpPr>
          <p:cNvPr id="6146" name="标题 110597"/>
          <p:cNvSpPr>
            <a:spLocks noGrp="1"/>
          </p:cNvSpPr>
          <p:nvPr>
            <p:ph type="title"/>
          </p:nvPr>
        </p:nvSpPr>
        <p:spPr>
          <a:xfrm>
            <a:off x="1042988" y="274638"/>
            <a:ext cx="8101012" cy="563562"/>
          </a:xfrm>
        </p:spPr>
        <p:txBody>
          <a:bodyPr wrap="square" lIns="91440" tIns="45720" rIns="91440" bIns="45720"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进入网上选课系统操作流程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7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90119"/>
          <p:cNvSpPr>
            <a:spLocks noGrp="1"/>
          </p:cNvSpPr>
          <p:nvPr>
            <p:ph type="title"/>
          </p:nvPr>
        </p:nvSpPr>
        <p:spPr>
          <a:xfrm>
            <a:off x="1979613" y="260350"/>
            <a:ext cx="7164387" cy="563563"/>
          </a:xfrm>
        </p:spPr>
        <p:txBody>
          <a:bodyPr wrap="square" lIns="91440" tIns="45720" rIns="91440" bIns="45720"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进入网上选课系统操作界面</a:t>
            </a:r>
            <a:endParaRPr lang="zh-CN" altLang="en-US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170" name="内容占位符 90125">
            <a:hlinkClick r:id="rId3" action="ppaction://program"/>
          </p:cNvPr>
          <p:cNvGraphicFramePr>
            <a:graphicFrameLocks/>
          </p:cNvGraphicFramePr>
          <p:nvPr>
            <p:ph idx="1"/>
          </p:nvPr>
        </p:nvGraphicFramePr>
        <p:xfrm>
          <a:off x="6516688" y="5589588"/>
          <a:ext cx="2159000" cy="720725"/>
        </p:xfrm>
        <a:graphic>
          <a:graphicData uri="http://schemas.openxmlformats.org/presentationml/2006/ole">
            <p:oleObj spid="_x0000_s3077" r:id="rId4" imgW="1590675" imgH="457200" progId="Package">
              <p:embed/>
            </p:oleObj>
          </a:graphicData>
        </a:graphic>
      </p:graphicFrame>
      <p:sp>
        <p:nvSpPr>
          <p:cNvPr id="7172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4925" y="1226185"/>
            <a:ext cx="9213850" cy="3028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91137"/>
          <p:cNvSpPr>
            <a:spLocks noGrp="1"/>
          </p:cNvSpPr>
          <p:nvPr>
            <p:ph type="title"/>
          </p:nvPr>
        </p:nvSpPr>
        <p:spPr>
          <a:xfrm>
            <a:off x="1908175" y="333375"/>
            <a:ext cx="6840538" cy="563563"/>
          </a:xfrm>
        </p:spPr>
        <p:txBody>
          <a:bodyPr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4" name="文本占位符 91138"/>
          <p:cNvSpPr>
            <a:spLocks noGrp="1"/>
          </p:cNvSpPr>
          <p:nvPr>
            <p:ph idx="1"/>
          </p:nvPr>
        </p:nvSpPr>
        <p:spPr>
          <a:xfrm>
            <a:off x="539750" y="1670050"/>
            <a:ext cx="5256213" cy="4854575"/>
          </a:xfrm>
        </p:spPr>
        <p:txBody>
          <a:bodyPr anchor="t"/>
          <a:lstStyle/>
          <a:p>
            <a:pPr marL="0" indent="0">
              <a:lnSpc>
                <a:spcPct val="8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普通理论课的选课操作步骤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）选普通理论课及实验课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）点击所选“课程代码”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或“课程名称”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）点击“选择情况”栏选中课程 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）选择是否要预订教材 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）点击“选定”完成选课。</a:t>
            </a:r>
          </a:p>
        </p:txBody>
      </p:sp>
      <p:sp>
        <p:nvSpPr>
          <p:cNvPr id="8195" name="矩形 91139"/>
          <p:cNvSpPr/>
          <p:nvPr/>
        </p:nvSpPr>
        <p:spPr>
          <a:xfrm>
            <a:off x="5651500" y="1557338"/>
            <a:ext cx="3303588" cy="475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注意：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选课时，请学生慎重点击“快速选课”按钮，一旦点击将选上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班级推荐课表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中的所有课程。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）要求学生在第一轮选课时，选择本专业优先的课程（注明：进入所选课程后，带有黄色标记的为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本专业优先的课程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</a:t>
            </a:r>
          </a:p>
        </p:txBody>
      </p:sp>
      <p:sp>
        <p:nvSpPr>
          <p:cNvPr id="8196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92161"/>
          <p:cNvSpPr>
            <a:spLocks noGrp="1"/>
          </p:cNvSpPr>
          <p:nvPr>
            <p:ph type="title"/>
          </p:nvPr>
        </p:nvSpPr>
        <p:spPr>
          <a:xfrm>
            <a:off x="1763713" y="333375"/>
            <a:ext cx="7632700" cy="563563"/>
          </a:xfrm>
        </p:spPr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普通理论课网上选课操作界面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  <p:sp>
        <p:nvSpPr>
          <p:cNvPr id="9218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670" y="1198880"/>
            <a:ext cx="9197340" cy="36817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96257"/>
          <p:cNvSpPr>
            <a:spLocks noGrp="1"/>
          </p:cNvSpPr>
          <p:nvPr>
            <p:ph type="title"/>
          </p:nvPr>
        </p:nvSpPr>
        <p:spPr>
          <a:xfrm>
            <a:off x="2124075" y="260350"/>
            <a:ext cx="7313613" cy="563563"/>
          </a:xfrm>
        </p:spPr>
        <p:txBody>
          <a:bodyPr anchor="ctr"/>
          <a:lstStyle/>
          <a:p>
            <a:pPr algn="ctr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普通理论课网上选课操作界面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0242" name="内容占位符 96262">
            <a:hlinkClick r:id="rId3" action="ppaction://program"/>
          </p:cNvPr>
          <p:cNvGraphicFramePr>
            <a:graphicFrameLocks/>
          </p:cNvGraphicFramePr>
          <p:nvPr>
            <p:ph idx="1"/>
          </p:nvPr>
        </p:nvGraphicFramePr>
        <p:xfrm>
          <a:off x="6732588" y="5589588"/>
          <a:ext cx="1774825" cy="754062"/>
        </p:xfrm>
        <a:graphic>
          <a:graphicData uri="http://schemas.openxmlformats.org/presentationml/2006/ole">
            <p:oleObj spid="_x0000_s21505" r:id="rId4" imgW="1333500" imgH="457200" progId="Package">
              <p:embed/>
            </p:oleObj>
          </a:graphicData>
        </a:graphic>
      </p:graphicFrame>
      <p:sp>
        <p:nvSpPr>
          <p:cNvPr id="10243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  <p:pic>
        <p:nvPicPr>
          <p:cNvPr id="10244" name="图片 2" descr="CY`1M{0@($XDT2DU5]L5{G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0" y="1200150"/>
            <a:ext cx="9121775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00353"/>
          <p:cNvSpPr>
            <a:spLocks noGrp="1"/>
          </p:cNvSpPr>
          <p:nvPr>
            <p:ph type="title"/>
          </p:nvPr>
        </p:nvSpPr>
        <p:spPr>
          <a:xfrm>
            <a:off x="574675" y="333375"/>
            <a:ext cx="8569325" cy="563563"/>
          </a:xfrm>
        </p:spPr>
        <p:txBody>
          <a:bodyPr anchor="ctr"/>
          <a:lstStyle/>
          <a:p>
            <a:pPr algn="ctr"/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体育课网上选课操作流程</a:t>
            </a:r>
            <a:endParaRPr lang="en-US" altLang="zh-CN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6" name="文本占位符 100354"/>
          <p:cNvSpPr>
            <a:spLocks noGrp="1"/>
          </p:cNvSpPr>
          <p:nvPr>
            <p:ph idx="1"/>
          </p:nvPr>
        </p:nvSpPr>
        <p:spPr>
          <a:xfrm>
            <a:off x="539750" y="1670050"/>
            <a:ext cx="7993063" cy="4638675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体育课的选课操作步骤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）网上选课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）选体育课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）选择“选课方式”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）点击“所选课程”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）点击“所要选的教学班”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）点击“选定课程”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）点击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提交”完成选课。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zh-CN" altLang="en-US" sz="20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页脚占位符 1"/>
          <p:cNvSpPr>
            <a:spLocks noGrp="1"/>
          </p:cNvSpPr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r"/>
            <a:r>
              <a:rPr lang="en-US" altLang="zh-CN" sz="1200" b="1">
                <a:solidFill>
                  <a:schemeClr val="bg1"/>
                </a:solidFill>
              </a:rPr>
              <a:t>Company Logo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32TGp_edu_biz_br_v3">
  <a:themeElements>
    <a:clrScheme name="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14141"/>
      </a:accent4>
      <a:accent5>
        <a:srgbClr val="C9B3AA"/>
      </a:accent5>
      <a:accent6>
        <a:srgbClr val="B85810"/>
      </a:accent6>
      <a:hlink>
        <a:srgbClr val="D79757"/>
      </a:hlink>
      <a:folHlink>
        <a:srgbClr val="467327"/>
      </a:folHlink>
    </a:clrScheme>
    <a:fontScheme name="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B"/>
        </a:accent5>
        <a:accent6>
          <a:srgbClr val="5B89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0B0"/>
        </a:accent5>
        <a:accent6>
          <a:srgbClr val="2D5B89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14141"/>
        </a:accent4>
        <a:accent5>
          <a:srgbClr val="C9B3AA"/>
        </a:accent5>
        <a:accent6>
          <a:srgbClr val="B858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032TGp_edu_biz_br_v3</Template>
  <TotalTime>0</TotalTime>
  <Words>931</Words>
  <Application>Microsoft Office PowerPoint</Application>
  <PresentationFormat>全屏显示(4:3)</PresentationFormat>
  <Paragraphs>115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032TGp_edu_biz_br_v3</vt:lpstr>
      <vt:lpstr>Package</vt:lpstr>
      <vt:lpstr>杭州电子科技大学 学生网上选课指南</vt:lpstr>
      <vt:lpstr>幻灯片 2</vt:lpstr>
      <vt:lpstr>学生网上选课操作流程</vt:lpstr>
      <vt:lpstr>1.进入网上选课系统操作流程</vt:lpstr>
      <vt:lpstr>进入网上选课系统操作界面</vt:lpstr>
      <vt:lpstr>2.普通理论课网上选课操作流程</vt:lpstr>
      <vt:lpstr>普通理论课网上选课操作界面（1）</vt:lpstr>
      <vt:lpstr>普通理论课网上选课操作界面（2）</vt:lpstr>
      <vt:lpstr>3.体育课网上选课操作流程</vt:lpstr>
      <vt:lpstr>体育课网上选课操作界面</vt:lpstr>
      <vt:lpstr>4.实践课网上选课操作流程</vt:lpstr>
      <vt:lpstr>实践课网上选课操作界面</vt:lpstr>
      <vt:lpstr>5.通识选修课网上选课操作流程</vt:lpstr>
      <vt:lpstr>通识选修课网上选课操作界面</vt:lpstr>
      <vt:lpstr>6.跨专业选课网上选课操作流程</vt:lpstr>
      <vt:lpstr>跨专业选课网上选课操作界面</vt:lpstr>
      <vt:lpstr>7、学生网上选课退选操作流程</vt:lpstr>
      <vt:lpstr>8、学生网上选课查询操作流程</vt:lpstr>
      <vt:lpstr>9、退出网上选课操作流程</vt:lpstr>
      <vt:lpstr>幻灯片 20</vt:lpstr>
      <vt:lpstr>幻灯片 21</vt:lpstr>
    </vt:vector>
  </TitlesOfParts>
  <Company>hd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杭州电子科技大学学生网上选课指南</dc:title>
  <dc:creator>jwc</dc:creator>
  <cp:lastModifiedBy>user</cp:lastModifiedBy>
  <cp:revision>78</cp:revision>
  <dcterms:created xsi:type="dcterms:W3CDTF">2008-07-09T01:25:00Z</dcterms:created>
  <dcterms:modified xsi:type="dcterms:W3CDTF">2019-09-05T00:58:40Z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